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6" r:id="rId6"/>
    <p:sldId id="270" r:id="rId7"/>
    <p:sldId id="274" r:id="rId8"/>
    <p:sldId id="279" r:id="rId9"/>
    <p:sldId id="275" r:id="rId10"/>
    <p:sldId id="276" r:id="rId11"/>
    <p:sldId id="277" r:id="rId12"/>
    <p:sldId id="278" r:id="rId13"/>
    <p:sldId id="271" r:id="rId14"/>
    <p:sldId id="267" r:id="rId15"/>
    <p:sldId id="272" r:id="rId16"/>
    <p:sldId id="268" r:id="rId17"/>
    <p:sldId id="273" r:id="rId18"/>
    <p:sldId id="269" r:id="rId19"/>
    <p:sldId id="258" r:id="rId20"/>
    <p:sldId id="259" r:id="rId21"/>
    <p:sldId id="260" r:id="rId22"/>
    <p:sldId id="261" r:id="rId23"/>
    <p:sldId id="262" r:id="rId24"/>
    <p:sldId id="263" r:id="rId25"/>
    <p:sldId id="265" r:id="rId26"/>
    <p:sldId id="264" r:id="rId27"/>
  </p:sldIdLst>
  <p:sldSz cx="18288000" cy="10287000"/>
  <p:notesSz cx="6858000" cy="9144000"/>
  <p:embeddedFontLst>
    <p:embeddedFont>
      <p:font typeface="Cafe24 Shiningstar" panose="020B0600000101010101" charset="-127"/>
      <p:regular r:id="rId28"/>
    </p:embeddedFont>
    <p:embeddedFont>
      <p:font typeface="Gong Gothic Bold" panose="020B0600000101010101" charset="-127"/>
      <p:bold r:id="rId29"/>
    </p:embeddedFont>
    <p:embeddedFont>
      <p:font typeface="Gong Gothic Light" panose="020B0600000101010101" charset="-127"/>
      <p:regular r:id="rId30"/>
    </p:embeddedFont>
    <p:embeddedFont>
      <p:font typeface="Pretendard Regular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etendard ExtraBold" panose="02000903000000020004" pitchFamily="50" charset="-127"/>
      <p:bold r:id="rId36"/>
    </p:embeddedFont>
    <p:embeddedFont>
      <p:font typeface="Pretendard Medium" panose="0200060300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혜린[공간정보빅데이터학과]" initials="이" lastIdx="1" clrIdx="0">
    <p:extLst>
      <p:ext uri="{19B8F6BF-5375-455C-9EA6-DF929625EA0E}">
        <p15:presenceInfo xmlns:p15="http://schemas.microsoft.com/office/powerpoint/2012/main" userId="S::202119040@itc.ac.kr::720d0aaf-347f-402b-827a-e6e3564d6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4" autoAdjust="0"/>
    <p:restoredTop sz="94622" autoAdjust="0"/>
  </p:normalViewPr>
  <p:slideViewPr>
    <p:cSldViewPr>
      <p:cViewPr>
        <p:scale>
          <a:sx n="54" d="100"/>
          <a:sy n="54" d="100"/>
        </p:scale>
        <p:origin x="-389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0248900" y="4279900"/>
            <a:ext cx="82804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508000" y="5588000"/>
            <a:ext cx="6769100" cy="549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600" y="9042400"/>
            <a:ext cx="20510500" cy="242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7150100"/>
            <a:ext cx="3060700" cy="311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010400"/>
            <a:ext cx="3568700" cy="356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100" y="6743700"/>
            <a:ext cx="838200" cy="295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6743700"/>
            <a:ext cx="3708400" cy="370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905" y="2324100"/>
            <a:ext cx="1259205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</a:t>
            </a:r>
            <a:r>
              <a:rPr lang="en-US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</a:t>
            </a:r>
            <a:r>
              <a:rPr lang="ko-KR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착용</a:t>
            </a:r>
            <a:r>
              <a:rPr lang="en-US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r>
              <a:rPr lang="ko-KR" altLang="en-US" sz="9600" b="0" i="0" u="none" strike="noStrike" spc="-2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</a:t>
            </a:r>
            <a:endParaRPr lang="ko-KR" sz="9600" b="0" i="0" u="none" strike="noStrike" spc="-2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1422400"/>
            <a:ext cx="9207500" cy="685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47000" y="736600"/>
            <a:ext cx="9309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endParaRPr lang="ko-KR" sz="3900" b="0" i="0" u="none" strike="noStrike" spc="2600" dirty="0">
              <a:solidFill>
                <a:srgbClr val="FFCD4A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80000">
            <a:off x="9220200" y="5600700"/>
            <a:ext cx="33909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74100" y="6083300"/>
            <a:ext cx="39878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200" b="0" i="1" u="none" strike="noStrike">
                <a:solidFill>
                  <a:srgbClr val="D94925"/>
                </a:solidFill>
                <a:latin typeface="Cafe24 Shiningstar"/>
              </a:rPr>
              <a:t>STOP!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0" y="3898900"/>
            <a:ext cx="5372100" cy="9410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08000" y="4667617"/>
            <a:ext cx="745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4</a:t>
            </a:r>
            <a:r>
              <a:rPr lang="ko-KR" alt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조</a:t>
            </a:r>
            <a:r>
              <a:rPr lang="en-US" altLang="ko-KR" sz="2500" dirty="0">
                <a:solidFill>
                  <a:srgbClr val="595959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2500" dirty="0" err="1">
                <a:solidFill>
                  <a:srgbClr val="595959"/>
                </a:solidFill>
                <a:latin typeface="Pretendard Medium"/>
                <a:ea typeface="Pretendard Medium"/>
              </a:rPr>
              <a:t>킥버드</a:t>
            </a:r>
            <a:r>
              <a:rPr lang="ko-KR" alt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500" dirty="0">
                <a:solidFill>
                  <a:srgbClr val="595959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500" dirty="0" err="1">
                <a:solidFill>
                  <a:srgbClr val="595959"/>
                </a:solidFill>
                <a:latin typeface="Pretendard Medium"/>
                <a:ea typeface="Pretendard Medium"/>
              </a:rPr>
              <a:t>황세진</a:t>
            </a:r>
            <a:r>
              <a:rPr lang="en-US" altLang="ko-KR" sz="2500" dirty="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 최창일</a:t>
            </a:r>
            <a:r>
              <a:rPr lang="en-US" altLang="ko-KR" sz="2500" dirty="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500" dirty="0" err="1">
                <a:solidFill>
                  <a:srgbClr val="595959"/>
                </a:solidFill>
                <a:latin typeface="Pretendard Medium"/>
                <a:ea typeface="Pretendard Medium"/>
              </a:rPr>
              <a:t>배나혜</a:t>
            </a:r>
            <a:r>
              <a:rPr lang="en-US" altLang="ko-KR" sz="2500" dirty="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595959"/>
                </a:solidFill>
                <a:latin typeface="Pretendard Medium"/>
                <a:ea typeface="Pretendard Medium"/>
              </a:rPr>
              <a:t> 이혜린</a:t>
            </a:r>
            <a:endParaRPr lang="en-US" sz="25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CD11F6-5022-4BDD-831E-EB48CB4CDEBD}"/>
              </a:ext>
            </a:extLst>
          </p:cNvPr>
          <p:cNvSpPr txBox="1"/>
          <p:nvPr/>
        </p:nvSpPr>
        <p:spPr>
          <a:xfrm>
            <a:off x="2698750" y="1496080"/>
            <a:ext cx="880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KDT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과정 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CodingOn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165100"/>
            <a:ext cx="419100" cy="1061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76700" y="3917950"/>
            <a:ext cx="111633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요소</a:t>
            </a:r>
            <a:endParaRPr lang="ko-KR" sz="88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3894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4279900" y="1333500"/>
            <a:ext cx="9740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요소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2226"/>
              </p:ext>
            </p:extLst>
          </p:nvPr>
        </p:nvGraphicFramePr>
        <p:xfrm>
          <a:off x="1451102" y="3149598"/>
          <a:ext cx="15398496" cy="61849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739896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</a:tblGrid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담당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황세진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일정 관리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진행 상황 점검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최창일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학습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배나혜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</a:t>
                      </a:r>
                      <a:r>
                        <a:rPr lang="ko-KR" altLang="en-US" sz="240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라벨링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검증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이혜린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 및 얼굴 데이터 수집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PPT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이안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리더님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멘토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주제 선정 간 방향성 제시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4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165100"/>
            <a:ext cx="419100" cy="1061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19500" y="3917950"/>
            <a:ext cx="12611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 및 방법</a:t>
            </a:r>
            <a:endParaRPr lang="ko-KR" sz="88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2443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333500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수행 절차 및 방법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78702"/>
              </p:ext>
            </p:extLst>
          </p:nvPr>
        </p:nvGraphicFramePr>
        <p:xfrm>
          <a:off x="1578102" y="2785532"/>
          <a:ext cx="15398496" cy="6777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17698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  <a:gridCol w="3184398">
                  <a:extLst>
                    <a:ext uri="{9D8B030D-6E8A-4147-A177-3AD203B41FA5}">
                      <a16:colId xmlns:a16="http://schemas.microsoft.com/office/drawing/2014/main" val="2748970360"/>
                    </a:ext>
                  </a:extLst>
                </a:gridCol>
              </a:tblGrid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주제 선정 및 기술 스택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</a:t>
                      </a:r>
                      <a:r>
                        <a:rPr lang="en-US" altLang="ko-KR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얼굴 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ko-KR" altLang="en-US" sz="240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전처리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노이즈 제거 및 이미지 크기 조정</a:t>
                      </a:r>
                      <a:r>
                        <a:rPr lang="en-US" altLang="ko-KR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라벨링</a:t>
                      </a:r>
                      <a:endParaRPr lang="ko-KR" altLang="en-US" sz="24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 착용 미착용 감지 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GUI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로그인 창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11028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참고자료 </a:t>
                      </a:r>
                      <a:r>
                        <a:rPr lang="ko-KR" altLang="en-US" sz="2400" dirty="0" err="1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노션</a:t>
                      </a:r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정리 및 </a:t>
                      </a:r>
                      <a:r>
                        <a:rPr lang="en-US" altLang="ko-KR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PPT </a:t>
                      </a:r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45435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총 개발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165100"/>
            <a:ext cx="419100" cy="1061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8572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결과</a:t>
            </a:r>
            <a:endParaRPr lang="ko-KR" sz="88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0682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9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69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300" y="39243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환경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3800" y="52959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06240"/>
              </a:lnSpc>
              <a:buFontTx/>
              <a:buChar char="-"/>
            </a:pPr>
            <a:r>
              <a:rPr lang="ko-KR" altLang="en-US" sz="2300" b="0" i="0" u="none" strike="noStrike" dirty="0">
                <a:solidFill>
                  <a:srgbClr val="2F354F"/>
                </a:solidFill>
                <a:latin typeface="Pretendard Regular"/>
              </a:rPr>
              <a:t>파이썬 </a:t>
            </a:r>
            <a:r>
              <a:rPr lang="en-US" altLang="ko-KR" sz="2300" b="0" i="0" u="none" strike="noStrike" dirty="0">
                <a:solidFill>
                  <a:srgbClr val="2F354F"/>
                </a:solidFill>
                <a:latin typeface="Pretendard Regular"/>
              </a:rPr>
              <a:t>3.1x</a:t>
            </a:r>
          </a:p>
          <a:p>
            <a:pPr marL="342900" lvl="0" indent="-342900" algn="ctr">
              <a:lnSpc>
                <a:spcPct val="106240"/>
              </a:lnSpc>
              <a:buFontTx/>
              <a:buChar char="-"/>
            </a:pPr>
            <a:r>
              <a:rPr lang="ko-KR" altLang="en-US" sz="2300" dirty="0">
                <a:solidFill>
                  <a:srgbClr val="2F354F"/>
                </a:solidFill>
                <a:latin typeface="Pretendard Regular"/>
              </a:rPr>
              <a:t>패키지 </a:t>
            </a:r>
            <a:r>
              <a:rPr lang="en-US" altLang="ko-KR" sz="2300" dirty="0">
                <a:solidFill>
                  <a:srgbClr val="2F354F"/>
                </a:solidFill>
                <a:latin typeface="Pretendard Regular"/>
              </a:rPr>
              <a:t>: OpenCV, YOLOv8, 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2300" dirty="0">
                <a:solidFill>
                  <a:srgbClr val="2F354F"/>
                </a:solidFill>
                <a:latin typeface="Pretendard Regular"/>
              </a:rPr>
              <a:t>Pandas, Matplotlib,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2300" dirty="0" err="1">
                <a:solidFill>
                  <a:srgbClr val="2F354F"/>
                </a:solidFill>
                <a:latin typeface="Pretendard Regular"/>
              </a:rPr>
              <a:t>mediapipe</a:t>
            </a:r>
            <a:r>
              <a:rPr lang="en-US" altLang="ko-KR" sz="2300" dirty="0">
                <a:solidFill>
                  <a:srgbClr val="2F354F"/>
                </a:solidFill>
                <a:latin typeface="Pretendard Regular"/>
              </a:rPr>
              <a:t>, </a:t>
            </a:r>
            <a:r>
              <a:rPr lang="en-US" altLang="ko-KR" sz="2300" dirty="0" err="1">
                <a:solidFill>
                  <a:srgbClr val="2F354F"/>
                </a:solidFill>
                <a:latin typeface="Pretendard Regular"/>
              </a:rPr>
              <a:t>pyautogui</a:t>
            </a:r>
            <a:r>
              <a:rPr lang="en-US" altLang="ko-KR" sz="2300" dirty="0">
                <a:solidFill>
                  <a:srgbClr val="2F354F"/>
                </a:solidFill>
                <a:latin typeface="Pretendard Regular"/>
              </a:rPr>
              <a:t>, time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-</a:t>
            </a:r>
            <a:r>
              <a:rPr lang="en-US" sz="2300" dirty="0">
                <a:solidFill>
                  <a:srgbClr val="2F354F"/>
                </a:solidFill>
                <a:latin typeface="Pretendard Regular"/>
              </a:rPr>
              <a:t> Window 11</a:t>
            </a:r>
            <a:endParaRPr lang="en-US" sz="2300" b="0" i="0" u="none" strike="noStrike" dirty="0">
              <a:solidFill>
                <a:srgbClr val="2F354F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54900" y="39243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개요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553200" y="49149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2-3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이내의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내용으로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폰트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크기는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 23pt</a:t>
            </a:r>
            <a:r>
              <a:rPr lang="ko-KR" sz="2300" b="0" i="0" u="none" strike="noStrike" dirty="0">
                <a:solidFill>
                  <a:srgbClr val="2F354F"/>
                </a:solidFill>
                <a:ea typeface="Pretendard Regular"/>
              </a:rPr>
              <a:t>입니다</a:t>
            </a:r>
            <a:r>
              <a:rPr lang="en-US" sz="23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01600" y="39243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912600" y="49149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2-3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내용으로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폰트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크기는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23pt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입니다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3314700"/>
            <a:ext cx="520700" cy="520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4036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3314700"/>
            <a:ext cx="520700" cy="520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8775700" y="33274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5900" y="3314700"/>
            <a:ext cx="520700" cy="52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843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838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619500"/>
            <a:ext cx="6604000" cy="5816600"/>
          </a:xfrm>
          <a:prstGeom prst="rect">
            <a:avLst/>
          </a:prstGeom>
          <a:effectLst>
            <a:outerShdw blurRad="547976" dist="358086" dir="2700000">
              <a:srgbClr val="000000">
                <a:alpha val="2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00" y="3644900"/>
            <a:ext cx="6604000" cy="5816600"/>
          </a:xfrm>
          <a:prstGeom prst="rect">
            <a:avLst/>
          </a:prstGeom>
          <a:effectLst>
            <a:outerShdw blurRad="547976" dist="358086" dir="2700000">
              <a:srgbClr val="000000">
                <a:alpha val="2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360000">
            <a:off x="11544300" y="4953000"/>
            <a:ext cx="1803400" cy="1803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300000">
            <a:off x="13195300" y="4203700"/>
            <a:ext cx="1803400" cy="180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33200" y="4203700"/>
            <a:ext cx="3911600" cy="292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22300" y="5969000"/>
            <a:ext cx="533400" cy="533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080000">
            <a:off x="14351000" y="5054600"/>
            <a:ext cx="101600" cy="1727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2120000">
            <a:off x="2667000" y="4940300"/>
            <a:ext cx="1803400" cy="1803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4216400"/>
            <a:ext cx="3911600" cy="2908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06900" y="5969000"/>
            <a:ext cx="533400" cy="533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320000">
            <a:off x="4343400" y="4597400"/>
            <a:ext cx="101600" cy="1727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279900" y="1333500"/>
            <a:ext cx="9740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대한민국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교통사고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현황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22600" y="74295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OECD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20900" y="8242300"/>
            <a:ext cx="518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자동차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1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만대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연중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평균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1.2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명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사망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그래프에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74500" y="74295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대한민국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14000" y="8242300"/>
            <a:ext cx="6311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자동차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1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만대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연중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평균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2.8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명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사망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그래프에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86300" y="2616200"/>
            <a:ext cx="8928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한국</a:t>
            </a:r>
            <a:r>
              <a:rPr lang="en-US" sz="3300" b="0" i="0" u="sng" strike="noStrike">
                <a:solidFill>
                  <a:srgbClr val="2F354F"/>
                </a:solidFill>
                <a:latin typeface="Pretendard Regular"/>
              </a:rPr>
              <a:t>, OECD </a:t>
            </a: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국가</a:t>
            </a:r>
            <a:r>
              <a:rPr lang="en-US" sz="3300" b="0" i="0" u="sng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교통사고</a:t>
            </a:r>
            <a:r>
              <a:rPr lang="en-US" sz="3300" b="0" i="0" u="sng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사망자보다</a:t>
            </a:r>
            <a:r>
              <a:rPr lang="en-US" sz="3300" b="0" i="0" u="sng" strike="noStrike">
                <a:solidFill>
                  <a:srgbClr val="2F354F"/>
                </a:solidFill>
                <a:latin typeface="Pretendard Regular"/>
              </a:rPr>
              <a:t> 2</a:t>
            </a: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배</a:t>
            </a:r>
            <a:r>
              <a:rPr lang="en-US" sz="3300" b="0" i="0" u="sng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3300" b="0" i="0" u="sng" strike="noStrike">
                <a:solidFill>
                  <a:srgbClr val="2F354F"/>
                </a:solidFill>
                <a:ea typeface="Pretendard Regular"/>
              </a:rPr>
              <a:t>많아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45500" y="5461000"/>
            <a:ext cx="13970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700" y="3619500"/>
            <a:ext cx="26162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3048000"/>
            <a:ext cx="3162300" cy="316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">
            <a:off x="3187700" y="3479800"/>
            <a:ext cx="2844800" cy="289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2400" y="3670300"/>
            <a:ext cx="2616200" cy="266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5500" y="3111500"/>
            <a:ext cx="3302000" cy="3302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사고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다발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교통사고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유형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300" y="70612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운전자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과실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사고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3800" y="78867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2-3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내용으로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폰트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크기는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23pt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입니다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54900" y="70612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보행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중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사고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53200" y="78867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2-3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내용으로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폰트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크기는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23pt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입니다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01600" y="70612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자전거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사고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12600" y="7886700"/>
            <a:ext cx="5181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2-3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내용으로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폰트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크기는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23pt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입니다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79500" y="3848100"/>
            <a:ext cx="1689100" cy="2133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8300" y="3784600"/>
            <a:ext cx="1689100" cy="2133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00000">
            <a:off x="1905000" y="4368800"/>
            <a:ext cx="1968500" cy="1358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848100"/>
            <a:ext cx="1689100" cy="2133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6489700"/>
            <a:ext cx="520700" cy="520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403600" y="6515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Gong Gothic Bold"/>
              </a:rPr>
              <a:t>1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300" y="6489700"/>
            <a:ext cx="520700" cy="520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8775700" y="65024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Gong Gothic Bold"/>
              </a:rPr>
              <a:t>2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85900" y="6489700"/>
            <a:ext cx="520700" cy="52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84300" y="6515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Gong Gothic Bold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3454400"/>
            <a:ext cx="7188200" cy="5842000"/>
          </a:xfrm>
          <a:prstGeom prst="rect">
            <a:avLst/>
          </a:prstGeom>
          <a:effectLst>
            <a:outerShdw blurRad="339472" dist="89821" dir="2700000">
              <a:srgbClr val="000000">
                <a:alpha val="2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3454400"/>
            <a:ext cx="7188200" cy="5842000"/>
          </a:xfrm>
          <a:prstGeom prst="rect">
            <a:avLst/>
          </a:prstGeom>
          <a:effectLst>
            <a:outerShdw blurRad="339472" dist="89821" dir="2700000">
              <a:srgbClr val="000000">
                <a:alpha val="22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" y="2768600"/>
            <a:ext cx="2247900" cy="957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2900" y="2768600"/>
            <a:ext cx="2514600" cy="892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85700" y="3835400"/>
            <a:ext cx="7874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400" y="3873500"/>
            <a:ext cx="698500" cy="698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보행자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수칙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5800" y="4648200"/>
            <a:ext cx="4191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꼭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해야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할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행동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83800" y="4648200"/>
            <a:ext cx="5791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절대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하지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말아야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할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행동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60600" y="5994400"/>
            <a:ext cx="64643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15500" y="5981700"/>
            <a:ext cx="64643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143500"/>
            <a:ext cx="7683500" cy="4318000"/>
          </a:xfrm>
          <a:prstGeom prst="rect">
            <a:avLst/>
          </a:prstGeom>
          <a:effectLst>
            <a:outerShdw blurRad="185487" dist="66394" dir="2700000">
              <a:srgbClr val="000000">
                <a:alpha val="2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5143500"/>
            <a:ext cx="7683500" cy="4330700"/>
          </a:xfrm>
          <a:prstGeom prst="rect">
            <a:avLst/>
          </a:prstGeom>
          <a:effectLst>
            <a:outerShdw blurRad="187328" dist="66723" dir="2700000">
              <a:srgbClr val="000000">
                <a:alpha val="22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>
                <a:solidFill>
                  <a:srgbClr val="2F354F"/>
                </a:solidFill>
                <a:ea typeface="Gong Gothic Bold"/>
              </a:rPr>
              <a:t>자전거와</a:t>
            </a:r>
            <a:r>
              <a:rPr lang="en-US" sz="6900" b="0" i="0" u="none" strike="noStrike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>
                <a:solidFill>
                  <a:srgbClr val="2F354F"/>
                </a:solidFill>
                <a:ea typeface="Gong Gothic Bold"/>
              </a:rPr>
              <a:t>킥보드</a:t>
            </a:r>
            <a:r>
              <a:rPr lang="en-US" sz="6900" b="0" i="0" u="none" strike="noStrike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>
                <a:solidFill>
                  <a:srgbClr val="2F354F"/>
                </a:solidFill>
                <a:ea typeface="Gong Gothic Bold"/>
              </a:rPr>
              <a:t>수칙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04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9800" y="2324100"/>
            <a:ext cx="4114800" cy="4114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54200" y="6261100"/>
            <a:ext cx="64643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 dirty="0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2692400"/>
            <a:ext cx="3594100" cy="359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940300" y="1701800"/>
            <a:ext cx="1358900" cy="4330700"/>
          </a:xfrm>
          <a:prstGeom prst="rect">
            <a:avLst/>
          </a:prstGeom>
          <a:effectLst>
            <a:outerShdw blurRad="36553" dist="125047" dir="2700000">
              <a:srgbClr val="000000">
                <a:alpha val="26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052300" y="1701800"/>
            <a:ext cx="1358900" cy="4330700"/>
          </a:xfrm>
          <a:prstGeom prst="rect">
            <a:avLst/>
          </a:prstGeom>
          <a:effectLst>
            <a:outerShdw blurRad="36553" dist="125047" dir="2700000">
              <a:srgbClr val="000000">
                <a:alpha val="26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0883900" y="3517900"/>
            <a:ext cx="3492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#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킥보드수칙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25900" y="3492500"/>
            <a:ext cx="3492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#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자전거수칙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3000" y="6261100"/>
            <a:ext cx="64643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86750"/>
              </a:lnSpc>
              <a:buClr>
                <a:srgbClr val="2F354F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5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0" y="-165100"/>
            <a:ext cx="419100" cy="1061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2374900"/>
            <a:ext cx="46101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84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1485900"/>
            <a:ext cx="1155700" cy="59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0" y="14351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50300" y="14478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3619500"/>
            <a:ext cx="1155700" cy="59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0" y="35687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요소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0300" y="35814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5753100"/>
            <a:ext cx="11557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87000" y="57023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50300" y="57150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7886700"/>
            <a:ext cx="11557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0" y="78359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결과</a:t>
            </a:r>
            <a:endParaRPr lang="ko-KR" sz="4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50300" y="78486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1739900"/>
            <a:ext cx="4660900" cy="635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854200" y="1727200"/>
            <a:ext cx="4749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2400" dirty="0">
                <a:solidFill>
                  <a:srgbClr val="FFCD4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45776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5600" y="9232900"/>
            <a:ext cx="20510500" cy="2425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00" y="7416800"/>
            <a:ext cx="3060700" cy="311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운전자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수칙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05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3327400"/>
            <a:ext cx="15519400" cy="990600"/>
          </a:xfrm>
          <a:prstGeom prst="rect">
            <a:avLst/>
          </a:prstGeom>
          <a:effectLst>
            <a:outerShdw blurRad="15893" dist="60982" dir="2700000">
              <a:srgbClr val="000000">
                <a:alpha val="2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35306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4508500"/>
            <a:ext cx="15519400" cy="990600"/>
          </a:xfrm>
          <a:prstGeom prst="rect">
            <a:avLst/>
          </a:prstGeom>
          <a:effectLst>
            <a:outerShdw blurRad="15893" dist="60982" dir="2700000">
              <a:srgbClr val="000000">
                <a:alpha val="2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46990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5676900"/>
            <a:ext cx="15519400" cy="990600"/>
          </a:xfrm>
          <a:prstGeom prst="rect">
            <a:avLst/>
          </a:prstGeom>
          <a:effectLst>
            <a:outerShdw blurRad="15893" dist="60982" dir="2700000">
              <a:srgbClr val="000000">
                <a:alpha val="2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5880100"/>
            <a:ext cx="5715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6845300"/>
            <a:ext cx="15519400" cy="990600"/>
          </a:xfrm>
          <a:prstGeom prst="rect">
            <a:avLst/>
          </a:prstGeom>
          <a:effectLst>
            <a:outerShdw blurRad="15893" dist="60982" dir="2700000">
              <a:srgbClr val="000000">
                <a:alpha val="20000"/>
              </a:srgbClr>
            </a:outerShdw>
          </a:effectLst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70485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" y="6832600"/>
            <a:ext cx="863600" cy="3683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5753100" y="4800600"/>
            <a:ext cx="6172200" cy="381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5753100" y="3644900"/>
            <a:ext cx="6172200" cy="381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5765800" y="5956300"/>
            <a:ext cx="61722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5765800" y="7124700"/>
            <a:ext cx="6172200" cy="38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124200" y="3517900"/>
            <a:ext cx="1243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이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곳에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운전자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수칙에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대한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내용을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간략하게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텍스트로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입력해주세요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24200" y="4686300"/>
            <a:ext cx="1243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이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곳에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운전자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수칙에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대한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내용을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간략하게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텍스트로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입력해주세요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24200" y="5867400"/>
            <a:ext cx="1243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이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곳에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운전자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수칙에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대한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내용을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간략하게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텍스트로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입력해주세요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24200" y="7035800"/>
            <a:ext cx="1243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이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곳에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운전자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수칙에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대한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내용을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간략하게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텍스트로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 </a:t>
            </a:r>
            <a:r>
              <a:rPr lang="ko-KR" sz="3300" b="0" i="0" u="none" strike="noStrike">
                <a:solidFill>
                  <a:srgbClr val="2F354F"/>
                </a:solidFill>
                <a:ea typeface="Gong Gothic Light"/>
              </a:rPr>
              <a:t>입력해주세요</a:t>
            </a:r>
            <a:r>
              <a:rPr lang="en-US" sz="3300" b="0" i="0" u="none" strike="noStrike">
                <a:solidFill>
                  <a:srgbClr val="2F354F"/>
                </a:solidFill>
                <a:latin typeface="Gong Gothic Light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454400"/>
            <a:ext cx="4051300" cy="6159500"/>
          </a:xfrm>
          <a:prstGeom prst="rect">
            <a:avLst/>
          </a:prstGeom>
          <a:effectLst>
            <a:outerShdw blurRad="162963" dist="62233" dir="2700000">
              <a:srgbClr val="000000">
                <a:alpha val="2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606800"/>
            <a:ext cx="3759200" cy="2819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1000" y="68707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어린이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보호구역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800" y="7696200"/>
            <a:ext cx="3302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3-4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분량의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교통사고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다발</a:t>
            </a:r>
            <a:r>
              <a:rPr lang="en-US" sz="69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6900" b="0" i="0" u="none" strike="noStrike" spc="-100">
                <a:solidFill>
                  <a:srgbClr val="2F354F"/>
                </a:solidFill>
                <a:ea typeface="Gong Gothic Bold"/>
              </a:rPr>
              <a:t>지점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800" y="3454400"/>
            <a:ext cx="4051300" cy="6159500"/>
          </a:xfrm>
          <a:prstGeom prst="rect">
            <a:avLst/>
          </a:prstGeom>
          <a:effectLst>
            <a:outerShdw blurRad="162963" dist="62233" dir="2700000">
              <a:srgbClr val="000000">
                <a:alpha val="22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3606800"/>
            <a:ext cx="3759200" cy="281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004800" y="68707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도로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합류지점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17600" y="7696200"/>
            <a:ext cx="3302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3-4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분량의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3454400"/>
            <a:ext cx="4051300" cy="6159500"/>
          </a:xfrm>
          <a:prstGeom prst="rect">
            <a:avLst/>
          </a:prstGeom>
          <a:effectLst>
            <a:outerShdw blurRad="162963" dist="62233" dir="2700000">
              <a:srgbClr val="000000">
                <a:alpha val="22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800" y="3606800"/>
            <a:ext cx="3759200" cy="281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597400" y="68707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노인보호구역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10200" y="7696200"/>
            <a:ext cx="3302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3-4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분량의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0" y="3454400"/>
            <a:ext cx="4051300" cy="6159500"/>
          </a:xfrm>
          <a:prstGeom prst="rect">
            <a:avLst/>
          </a:prstGeom>
          <a:effectLst>
            <a:outerShdw blurRad="162963" dist="62233" dir="2700000">
              <a:srgbClr val="000000">
                <a:alpha val="22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00" y="3606800"/>
            <a:ext cx="3759200" cy="2819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801100" y="68707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보행자</a:t>
            </a:r>
            <a:r>
              <a:rPr lang="en-US" sz="4000" b="0" i="0" u="none" strike="noStrike" spc="-100">
                <a:solidFill>
                  <a:srgbClr val="2F354F"/>
                </a:solidFill>
                <a:latin typeface="Gong Gothic Bold"/>
              </a:rPr>
              <a:t> </a:t>
            </a:r>
            <a:r>
              <a:rPr lang="ko-KR" sz="4000" b="0" i="0" u="none" strike="noStrike" spc="-100">
                <a:solidFill>
                  <a:srgbClr val="2F354F"/>
                </a:solidFill>
                <a:ea typeface="Gong Gothic Bold"/>
              </a:rPr>
              <a:t>횡단보도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13900" y="7696200"/>
            <a:ext cx="3302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내용에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맞는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6240"/>
              </a:lnSpc>
            </a:pP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3-4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줄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이내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분량의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내용을</a:t>
            </a:r>
          </a:p>
          <a:p>
            <a:pPr lvl="0" algn="ctr">
              <a:lnSpc>
                <a:spcPct val="106240"/>
              </a:lnSpc>
            </a:pP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텍스트로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2F354F"/>
                </a:solidFill>
                <a:ea typeface="Pretendard Regular"/>
              </a:rPr>
              <a:t>입력해주세요</a:t>
            </a:r>
            <a:r>
              <a:rPr lang="en-US" sz="2300" b="0" i="0" u="none" strike="noStrike">
                <a:solidFill>
                  <a:srgbClr val="2F354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4400" y="2527300"/>
            <a:ext cx="19646900" cy="725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 dirty="0">
              <a:solidFill>
                <a:srgbClr val="FFCD4A"/>
              </a:solidFill>
              <a:ea typeface="Gong Gothic Light"/>
            </a:endParaRPr>
          </a:p>
        </p:txBody>
      </p:sp>
    </p:spTree>
    <p:extLst>
      <p:ext uri="{BB962C8B-B14F-4D97-AF65-F5344CB8AC3E}">
        <p14:creationId xmlns:p14="http://schemas.microsoft.com/office/powerpoint/2010/main" val="81920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4400" y="2527300"/>
            <a:ext cx="19646900" cy="725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effectLst>
            <a:outerShdw blurRad="420688" dist="99989" dir="2700000">
              <a:srgbClr val="000000">
                <a:alpha val="22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20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endParaRPr lang="en-US" sz="120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 dirty="0">
              <a:solidFill>
                <a:srgbClr val="FFCD4A"/>
              </a:solidFill>
              <a:ea typeface="Gong Gothic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165100"/>
            <a:ext cx="419100" cy="1061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7239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88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7606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E09586-6AAF-40C1-94EB-28B8F1B27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7" y="2833200"/>
            <a:ext cx="8145012" cy="698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EAECB9-E40E-4060-B236-20285825C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290" y="3408062"/>
            <a:ext cx="8709584" cy="66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7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C00220-0F64-4C80-991C-D1117D146242}"/>
              </a:ext>
            </a:extLst>
          </p:cNvPr>
          <p:cNvSpPr/>
          <p:nvPr/>
        </p:nvSpPr>
        <p:spPr>
          <a:xfrm>
            <a:off x="1427034" y="2873110"/>
            <a:ext cx="16078200" cy="671036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4C2AF-AFA4-4DA3-A22C-5D8E88690594}"/>
              </a:ext>
            </a:extLst>
          </p:cNvPr>
          <p:cNvSpPr txBox="1"/>
          <p:nvPr/>
        </p:nvSpPr>
        <p:spPr>
          <a:xfrm>
            <a:off x="3286210" y="3968062"/>
            <a:ext cx="130205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감지 후 사람 얼굴을 학습 후 인지 시 로그인 되는 사이트 제작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 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선정 이유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헬멧과 모자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아무것도 쓰지않은 사람을 구별하기 위해서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선택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쓴 인물사진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인물사진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18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내용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986604-289D-4B53-B961-2D3C30EF097F}"/>
              </a:ext>
            </a:extLst>
          </p:cNvPr>
          <p:cNvSpPr/>
          <p:nvPr/>
        </p:nvSpPr>
        <p:spPr>
          <a:xfrm>
            <a:off x="1238250" y="2779196"/>
            <a:ext cx="16078200" cy="671036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6CDDB-D5FE-4526-AC8A-9E5BC8160496}"/>
              </a:ext>
            </a:extLst>
          </p:cNvPr>
          <p:cNvSpPr txBox="1"/>
          <p:nvPr/>
        </p:nvSpPr>
        <p:spPr>
          <a:xfrm>
            <a:off x="3286211" y="3968062"/>
            <a:ext cx="72163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구현 내용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YOLOV8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이용하여 헬멧 착용 여부를 감지하고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실제 사람인지 사진인지 판별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 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컨셉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</a:p>
          <a:p>
            <a:pPr marL="342900" indent="-342900">
              <a:buAutoNum type="arabicPeriod" startAt="3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훈련내용과의 연관성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Python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 프로젝트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OpenCV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이미지 처리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Matalotlib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이용한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44157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 장비 및 재료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A235A3-A0BF-438A-9E0E-FBEFE4C8CA7E}"/>
              </a:ext>
            </a:extLst>
          </p:cNvPr>
          <p:cNvSpPr/>
          <p:nvPr/>
        </p:nvSpPr>
        <p:spPr>
          <a:xfrm>
            <a:off x="1238250" y="2779196"/>
            <a:ext cx="16078200" cy="671036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CF326-81DD-4B5B-B3B7-22C830E2905B}"/>
              </a:ext>
            </a:extLst>
          </p:cNvPr>
          <p:cNvSpPr txBox="1"/>
          <p:nvPr/>
        </p:nvSpPr>
        <p:spPr>
          <a:xfrm>
            <a:off x="3273854" y="3920668"/>
            <a:ext cx="721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 장비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 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감지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YOLOv8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처리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OpenCV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얼굴 인식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: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11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구조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84883A-5A13-4E69-95DD-01859D53CA21}"/>
              </a:ext>
            </a:extLst>
          </p:cNvPr>
          <p:cNvSpPr/>
          <p:nvPr/>
        </p:nvSpPr>
        <p:spPr>
          <a:xfrm>
            <a:off x="1238250" y="2779196"/>
            <a:ext cx="16078200" cy="671036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7ACD8-AC6D-49BD-944A-C5E18B55ACE4}"/>
              </a:ext>
            </a:extLst>
          </p:cNvPr>
          <p:cNvSpPr txBox="1"/>
          <p:nvPr/>
        </p:nvSpPr>
        <p:spPr>
          <a:xfrm>
            <a:off x="3286211" y="3968062"/>
            <a:ext cx="72163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데이터수집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(25.01.17 ~ 25.01.18)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(25.01.18 ~ 25.01.19)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모델개발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(25.01.20 ~ 25.01.21)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  GUI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 구현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(25.01.22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~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25.01.23)</a:t>
            </a:r>
          </a:p>
        </p:txBody>
      </p:sp>
    </p:spTree>
    <p:extLst>
      <p:ext uri="{BB962C8B-B14F-4D97-AF65-F5344CB8AC3E}">
        <p14:creationId xmlns:p14="http://schemas.microsoft.com/office/powerpoint/2010/main" val="24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-12700"/>
            <a:ext cx="24003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-12700"/>
            <a:ext cx="2400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-12700"/>
            <a:ext cx="24003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-12700"/>
            <a:ext cx="2400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-12700"/>
            <a:ext cx="24003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-12700"/>
            <a:ext cx="2400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00" y="-12700"/>
            <a:ext cx="24003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-12700"/>
            <a:ext cx="24003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활용방안 및 기대효과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07B155-6955-4FB8-8317-FB5F0B5627FF}"/>
              </a:ext>
            </a:extLst>
          </p:cNvPr>
          <p:cNvSpPr/>
          <p:nvPr/>
        </p:nvSpPr>
        <p:spPr>
          <a:xfrm>
            <a:off x="1238250" y="2779196"/>
            <a:ext cx="16078200" cy="671036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1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E2675B1465C944D923EC4A3C2AFC484" ma:contentTypeVersion="4" ma:contentTypeDescription="새 문서를 만듭니다." ma:contentTypeScope="" ma:versionID="47a289fdc7b88099f6cb4c77c454f02b">
  <xsd:schema xmlns:xsd="http://www.w3.org/2001/XMLSchema" xmlns:xs="http://www.w3.org/2001/XMLSchema" xmlns:p="http://schemas.microsoft.com/office/2006/metadata/properties" xmlns:ns3="99956a78-9219-4ad1-af34-22856cd51d6b" targetNamespace="http://schemas.microsoft.com/office/2006/metadata/properties" ma:root="true" ma:fieldsID="7313138fb42fa69aa1d87bdee215d5f2" ns3:_="">
    <xsd:import namespace="99956a78-9219-4ad1-af34-22856cd51d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56a78-9219-4ad1-af34-22856cd51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D1D131-2309-44E6-BD35-2FC63AE3AA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956a78-9219-4ad1-af34-22856cd51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7DB07B-28FC-4EAE-81F5-6E7A6ADCA3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A7FD0-7721-4231-B1D0-7CF0ADA6373A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9956a78-9219-4ad1-af34-22856cd51d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777</Words>
  <Application>Microsoft Office PowerPoint</Application>
  <PresentationFormat>사용자 지정</PresentationFormat>
  <Paragraphs>217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Gong Gothic Bold</vt:lpstr>
      <vt:lpstr>Arial</vt:lpstr>
      <vt:lpstr>Pretendard ExtraBold</vt:lpstr>
      <vt:lpstr>Calibri</vt:lpstr>
      <vt:lpstr>Pretendard Regular</vt:lpstr>
      <vt:lpstr>Gong Gothic Light</vt:lpstr>
      <vt:lpstr>Pretendard Medium</vt:lpstr>
      <vt:lpstr>Cafe24 Shiningstar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이혜린[공간정보빅데이터학과]</cp:lastModifiedBy>
  <cp:revision>30</cp:revision>
  <dcterms:created xsi:type="dcterms:W3CDTF">2006-08-16T00:00:00Z</dcterms:created>
  <dcterms:modified xsi:type="dcterms:W3CDTF">2025-01-21T03:05:10Z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0x0101001E2675B1465C944D923EC4A3C2AFC484</vt:lpwstr>
  </property>
</Properties>
</file>